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3" r:id="rId1"/>
  </p:sldMasterIdLst>
  <p:sldIdLst>
    <p:sldId id="256" r:id="rId2"/>
    <p:sldId id="257" r:id="rId3"/>
    <p:sldId id="267" r:id="rId4"/>
    <p:sldId id="258" r:id="rId5"/>
    <p:sldId id="269" r:id="rId6"/>
    <p:sldId id="260" r:id="rId7"/>
    <p:sldId id="264" r:id="rId8"/>
    <p:sldId id="266"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BE3CB7-57F0-4464-9E51-221318452769}"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1004035709"/>
      </p:ext>
    </p:extLst>
  </p:cSld>
  <p:clrMapOvr>
    <a:overrideClrMapping bg1="dk1" tx1="lt1" bg2="dk2" tx2="lt2" accent1="accent1" accent2="accent2" accent3="accent3" accent4="accent4" accent5="accent5" accent6="accent6" hlink="hlink" folHlink="folHlink"/>
  </p:clrMapOvr>
  <p:transition spd="slow">
    <p:wipe/>
  </p:transition>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BE3CB7-57F0-4464-9E51-221318452769}"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335252542"/>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CABE3CB7-57F0-4464-9E51-221318452769}" type="datetimeFigureOut">
              <a:rPr lang="en-US" smtClean="0"/>
              <a:t>10/21/2016</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173476653"/>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BE3CB7-57F0-4464-9E51-221318452769}"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885697621"/>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CABE3CB7-57F0-4464-9E51-221318452769}" type="datetimeFigureOut">
              <a:rPr lang="en-US" smtClean="0"/>
              <a:t>10/21/2016</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BCDD581-CC10-4600-AC76-2BD695EA8E80}" type="slidenum">
              <a:rPr lang="en-US" smtClean="0"/>
              <a:t>‹#›</a:t>
            </a:fld>
            <a:endParaRPr lang="en-US"/>
          </a:p>
        </p:txBody>
      </p:sp>
    </p:spTree>
    <p:extLst>
      <p:ext uri="{BB962C8B-B14F-4D97-AF65-F5344CB8AC3E}">
        <p14:creationId xmlns:p14="http://schemas.microsoft.com/office/powerpoint/2010/main" val="3383782337"/>
      </p:ext>
    </p:extLst>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BE3CB7-57F0-4464-9E51-221318452769}"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3669883771"/>
      </p:ext>
    </p:extLst>
  </p:cSld>
  <p:clrMapOvr>
    <a:masterClrMapping/>
  </p:clrMapOvr>
  <p:transition spd="slow">
    <p:wipe/>
  </p:transition>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BE3CB7-57F0-4464-9E51-221318452769}" type="datetimeFigureOut">
              <a:rPr lang="en-US" smtClean="0"/>
              <a:t>10/21/2016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99276737"/>
      </p:ext>
    </p:extLst>
  </p:cSld>
  <p:clrMapOvr>
    <a:masterClrMapping/>
  </p:clrMapOvr>
  <p:transition spd="slow">
    <p:wipe/>
  </p:transition>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BE3CB7-57F0-4464-9E51-221318452769}" type="datetimeFigureOut">
              <a:rPr lang="en-US" smtClean="0"/>
              <a:t>10/21/2016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4040186599"/>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E3CB7-57F0-4464-9E51-221318452769}" type="datetimeFigureOut">
              <a:rPr lang="en-US" smtClean="0"/>
              <a:t>10/21/2016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3287634492"/>
      </p:ext>
    </p:extLst>
  </p:cSld>
  <p:clrMapOvr>
    <a:masterClrMapping/>
  </p:clrMapOvr>
  <p:transition spd="slow">
    <p:wipe/>
  </p:transition>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BE3CB7-57F0-4464-9E51-221318452769}"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2464501145"/>
      </p:ext>
    </p:extLst>
  </p:cSld>
  <p:clrMapOvr>
    <a:masterClrMapping/>
  </p:clrMapOvr>
  <p:transition spd="slow">
    <p:wipe/>
  </p:transition>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BE3CB7-57F0-4464-9E51-221318452769}"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DD581-CC10-4600-AC76-2BD695EA8E80}" type="slidenum">
              <a:rPr lang="en-US" smtClean="0"/>
              <a:t>‹#›</a:t>
            </a:fld>
            <a:endParaRPr lang="en-US"/>
          </a:p>
        </p:txBody>
      </p:sp>
    </p:spTree>
    <p:extLst>
      <p:ext uri="{BB962C8B-B14F-4D97-AF65-F5344CB8AC3E}">
        <p14:creationId xmlns:p14="http://schemas.microsoft.com/office/powerpoint/2010/main" val="587239994"/>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CABE3CB7-57F0-4464-9E51-221318452769}" type="datetimeFigureOut">
              <a:rPr lang="en-US" smtClean="0"/>
              <a:t>10/21/2016</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5BCDD581-CC10-4600-AC76-2BD695EA8E80}" type="slidenum">
              <a:rPr lang="en-US" smtClean="0"/>
              <a:t>‹#›</a:t>
            </a:fld>
            <a:endParaRPr lang="en-US"/>
          </a:p>
        </p:txBody>
      </p:sp>
    </p:spTree>
    <p:extLst>
      <p:ext uri="{BB962C8B-B14F-4D97-AF65-F5344CB8AC3E}">
        <p14:creationId xmlns:p14="http://schemas.microsoft.com/office/powerpoint/2010/main" val="1727451012"/>
      </p:ext>
    </p:extLst>
  </p:cSld>
  <p:clrMap bg1="dk1" tx1="lt1" bg2="dk2" tx2="lt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ransition spd="slow">
    <p:wipe/>
  </p:transition>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1241" y="2281035"/>
            <a:ext cx="9743089" cy="1515533"/>
          </a:xfrm>
        </p:spPr>
        <p:txBody>
          <a:bodyPr>
            <a:noAutofit/>
          </a:bodyPr>
          <a:lstStyle/>
          <a:p>
            <a:r>
              <a:rPr lang="en-US" sz="5400" dirty="0" smtClean="0">
                <a:latin typeface="Tekton Pro Ext" panose="020F0605020208020904" pitchFamily="34" charset="0"/>
              </a:rPr>
              <a:t>Dystopian Book Talk</a:t>
            </a:r>
            <a:endParaRPr lang="en-US" sz="5400" dirty="0">
              <a:latin typeface="Tekton Pro Ext" panose="020F0605020208020904" pitchFamily="34" charset="0"/>
            </a:endParaRPr>
          </a:p>
        </p:txBody>
      </p:sp>
    </p:spTree>
    <p:extLst>
      <p:ext uri="{BB962C8B-B14F-4D97-AF65-F5344CB8AC3E}">
        <p14:creationId xmlns:p14="http://schemas.microsoft.com/office/powerpoint/2010/main" val="3525581658"/>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4249" y="0"/>
            <a:ext cx="7047185" cy="2191407"/>
          </a:xfrm>
        </p:spPr>
        <p:txBody>
          <a:bodyPr>
            <a:normAutofit/>
          </a:bodyPr>
          <a:lstStyle/>
          <a:p>
            <a:r>
              <a:rPr lang="en-US" sz="4400" i="1" dirty="0" smtClean="0"/>
              <a:t>The Giver</a:t>
            </a:r>
            <a:r>
              <a:rPr lang="en-US" sz="4400" dirty="0" smtClean="0"/>
              <a:t/>
            </a:r>
            <a:br>
              <a:rPr lang="en-US" sz="4400" dirty="0" smtClean="0"/>
            </a:br>
            <a:r>
              <a:rPr lang="en-US" sz="4400" dirty="0" smtClean="0"/>
              <a:t>by </a:t>
            </a:r>
            <a:r>
              <a:rPr lang="en-US" sz="4400" dirty="0" smtClean="0"/>
              <a:t>Lois Lowry</a:t>
            </a:r>
            <a:endParaRPr lang="en-US" sz="4400" dirty="0"/>
          </a:p>
        </p:txBody>
      </p:sp>
      <p:sp>
        <p:nvSpPr>
          <p:cNvPr id="4" name="Content Placeholder 3"/>
          <p:cNvSpPr>
            <a:spLocks noGrp="1"/>
          </p:cNvSpPr>
          <p:nvPr>
            <p:ph sz="half" idx="2"/>
          </p:nvPr>
        </p:nvSpPr>
        <p:spPr>
          <a:xfrm>
            <a:off x="4824249" y="2191407"/>
            <a:ext cx="6621516" cy="3972911"/>
          </a:xfrm>
        </p:spPr>
        <p:txBody>
          <a:bodyPr>
            <a:noAutofit/>
          </a:bodyPr>
          <a:lstStyle/>
          <a:p>
            <a:pPr marL="0" indent="0">
              <a:buNone/>
            </a:pPr>
            <a:r>
              <a:rPr lang="en-US" sz="3200" dirty="0"/>
              <a:t>This haunting story centers on Jonas, who lives in a seemingly ideal, if colorless, world of conformity and contentment. Not until he's given his life assignment as the Receiver of Memory does he begin to understand the dark, complex secrets behind his fragile community. </a:t>
            </a:r>
            <a:endParaRPr lang="en-US" sz="3200" dirty="0"/>
          </a:p>
        </p:txBody>
      </p:sp>
      <p:pic>
        <p:nvPicPr>
          <p:cNvPr id="8" name="Content Placeholder 7"/>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25213" y="513766"/>
            <a:ext cx="3531476" cy="5804329"/>
          </a:xfrm>
        </p:spPr>
      </p:pic>
    </p:spTree>
    <p:extLst>
      <p:ext uri="{BB962C8B-B14F-4D97-AF65-F5344CB8AC3E}">
        <p14:creationId xmlns:p14="http://schemas.microsoft.com/office/powerpoint/2010/main" val="203381120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85091" y="223789"/>
            <a:ext cx="7520152" cy="1494652"/>
          </a:xfrm>
        </p:spPr>
        <p:txBody>
          <a:bodyPr>
            <a:normAutofit/>
          </a:bodyPr>
          <a:lstStyle/>
          <a:p>
            <a:r>
              <a:rPr lang="en-US" sz="4800" i="1" dirty="0" smtClean="0">
                <a:solidFill>
                  <a:schemeClr val="bg1"/>
                </a:solidFill>
              </a:rPr>
              <a:t>Gathering Blue</a:t>
            </a:r>
            <a:r>
              <a:rPr lang="en-US" sz="4800" i="1" dirty="0">
                <a:solidFill>
                  <a:schemeClr val="bg1"/>
                </a:solidFill>
              </a:rPr>
              <a:t/>
            </a:r>
            <a:br>
              <a:rPr lang="en-US" sz="4800" i="1" dirty="0">
                <a:solidFill>
                  <a:schemeClr val="bg1"/>
                </a:solidFill>
              </a:rPr>
            </a:br>
            <a:r>
              <a:rPr lang="en-US" sz="4400" dirty="0">
                <a:solidFill>
                  <a:schemeClr val="bg1"/>
                </a:solidFill>
              </a:rPr>
              <a:t>by </a:t>
            </a:r>
            <a:r>
              <a:rPr lang="en-US" sz="4400" dirty="0" smtClean="0">
                <a:solidFill>
                  <a:schemeClr val="bg1"/>
                </a:solidFill>
              </a:rPr>
              <a:t>Lois Lowry</a:t>
            </a:r>
            <a:endParaRPr lang="en-US" sz="4400" dirty="0">
              <a:solidFill>
                <a:schemeClr val="bg1"/>
              </a:solidFill>
              <a:latin typeface="Castellar" panose="020A0402060406010301"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5243" y="318156"/>
            <a:ext cx="4019988" cy="6219851"/>
          </a:xfrm>
          <a:prstGeom prst="rect">
            <a:avLst/>
          </a:prstGeom>
        </p:spPr>
      </p:pic>
      <p:sp>
        <p:nvSpPr>
          <p:cNvPr id="8" name="TextBox 7"/>
          <p:cNvSpPr txBox="1"/>
          <p:nvPr/>
        </p:nvSpPr>
        <p:spPr>
          <a:xfrm>
            <a:off x="285091" y="1923393"/>
            <a:ext cx="7520152" cy="4708981"/>
          </a:xfrm>
          <a:prstGeom prst="rect">
            <a:avLst/>
          </a:prstGeom>
          <a:noFill/>
        </p:spPr>
        <p:txBody>
          <a:bodyPr wrap="square" rtlCol="0">
            <a:spAutoFit/>
          </a:bodyPr>
          <a:lstStyle/>
          <a:p>
            <a:r>
              <a:rPr lang="en-US" sz="3000" i="1" dirty="0" smtClean="0"/>
              <a:t>Gathering Blue </a:t>
            </a:r>
            <a:r>
              <a:rPr lang="en-US" sz="3000" dirty="0" smtClean="0"/>
              <a:t>takes place in a </a:t>
            </a:r>
            <a:r>
              <a:rPr lang="en-US" sz="3000" dirty="0"/>
              <a:t>mysterious but plausible future world. It is a society ruled by savagery and deceit that shuns and discards the weak. Left orphaned and physically flawed, young Kira faces a frightening, uncertain future. Blessed with an almost magical talent that keeps her alive, she struggles with ever broadening responsibilities in her quest for truth, discovering things that will change her life forever.</a:t>
            </a:r>
          </a:p>
        </p:txBody>
      </p:sp>
    </p:spTree>
    <p:extLst>
      <p:ext uri="{BB962C8B-B14F-4D97-AF65-F5344CB8AC3E}">
        <p14:creationId xmlns:p14="http://schemas.microsoft.com/office/powerpoint/2010/main" val="102936892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9752" y="409903"/>
            <a:ext cx="7598979" cy="1371600"/>
          </a:xfrm>
        </p:spPr>
        <p:txBody>
          <a:bodyPr>
            <a:normAutofit/>
          </a:bodyPr>
          <a:lstStyle/>
          <a:p>
            <a:r>
              <a:rPr lang="en-US" i="1" dirty="0" smtClean="0"/>
              <a:t>The Hunger Games</a:t>
            </a:r>
            <a:r>
              <a:rPr lang="en-US" i="1" dirty="0"/>
              <a:t> </a:t>
            </a:r>
            <a:r>
              <a:rPr lang="en-US" i="1" dirty="0" smtClean="0"/>
              <a:t/>
            </a:r>
            <a:br>
              <a:rPr lang="en-US" i="1" dirty="0" smtClean="0"/>
            </a:br>
            <a:r>
              <a:rPr lang="en-US" dirty="0" smtClean="0"/>
              <a:t>by Suzanne Collins</a:t>
            </a:r>
            <a:endParaRPr lang="en-US" dirty="0"/>
          </a:p>
        </p:txBody>
      </p:sp>
      <p:sp>
        <p:nvSpPr>
          <p:cNvPr id="5" name="TextBox 4"/>
          <p:cNvSpPr txBox="1"/>
          <p:nvPr/>
        </p:nvSpPr>
        <p:spPr>
          <a:xfrm>
            <a:off x="4430111" y="1964353"/>
            <a:ext cx="7872248" cy="4893647"/>
          </a:xfrm>
          <a:prstGeom prst="rect">
            <a:avLst/>
          </a:prstGeom>
          <a:noFill/>
          <a:ln>
            <a:solidFill>
              <a:srgbClr val="FFC000"/>
            </a:solidFill>
            <a:prstDash val="dashDot"/>
          </a:ln>
        </p:spPr>
        <p:txBody>
          <a:bodyPr wrap="square" rtlCol="0">
            <a:spAutoFit/>
          </a:bodyPr>
          <a:lstStyle/>
          <a:p>
            <a:r>
              <a:rPr lang="en-US" sz="2400" dirty="0" smtClean="0"/>
              <a:t>Every year, the nation of </a:t>
            </a:r>
            <a:r>
              <a:rPr lang="en-US" sz="2400" dirty="0" err="1" smtClean="0"/>
              <a:t>Panem</a:t>
            </a:r>
            <a:r>
              <a:rPr lang="en-US" sz="2400" dirty="0" smtClean="0"/>
              <a:t> holds the Hunger Games. As a </a:t>
            </a:r>
            <a:r>
              <a:rPr lang="en-US" sz="2400" dirty="0"/>
              <a:t>reminder of the power </a:t>
            </a:r>
            <a:r>
              <a:rPr lang="en-US" sz="2400" dirty="0" smtClean="0"/>
              <a:t>of </a:t>
            </a:r>
            <a:r>
              <a:rPr lang="en-US" sz="2400" dirty="0"/>
              <a:t>the Capitol, each district must yield one boy and one girl between the ages of 12 and 18 </a:t>
            </a:r>
            <a:r>
              <a:rPr lang="en-US" sz="2400" dirty="0" smtClean="0"/>
              <a:t>to </a:t>
            </a:r>
            <a:r>
              <a:rPr lang="en-US" sz="2400" dirty="0"/>
              <a:t>participate in the games. The 'tributes' are </a:t>
            </a:r>
            <a:r>
              <a:rPr lang="en-US" sz="2400" dirty="0" smtClean="0"/>
              <a:t>forced </a:t>
            </a:r>
            <a:r>
              <a:rPr lang="en-US" sz="2400" dirty="0"/>
              <a:t>to fight to the death, leaving only one survivor to claim victory.</a:t>
            </a:r>
            <a:br>
              <a:rPr lang="en-US" sz="2400" dirty="0"/>
            </a:br>
            <a:r>
              <a:rPr lang="en-US" sz="2400" dirty="0"/>
              <a:t/>
            </a:r>
            <a:br>
              <a:rPr lang="en-US" sz="2400" dirty="0"/>
            </a:br>
            <a:r>
              <a:rPr lang="en-US" sz="2400" dirty="0"/>
              <a:t>When 16-year-old Katniss's young sister, Prim, is selected as District 12's female representative, Katniss volunteers to take her place. She and her male counterpart </a:t>
            </a:r>
            <a:r>
              <a:rPr lang="en-US" sz="2400" dirty="0" err="1"/>
              <a:t>Peeta</a:t>
            </a:r>
            <a:r>
              <a:rPr lang="en-US" sz="2400" dirty="0"/>
              <a:t>, are pitted against bigger, stronger representatives, some of whom have trained for this their whole lives. </a:t>
            </a:r>
            <a:r>
              <a:rPr lang="en-US" sz="2400" dirty="0" smtClean="0"/>
              <a:t>Being a tribute is a </a:t>
            </a:r>
            <a:r>
              <a:rPr lang="en-US" sz="2400" dirty="0"/>
              <a:t>death sentence. But Katniss has been close to death before. For her, survival is second nature.</a:t>
            </a:r>
            <a:endParaRPr lang="en-US" sz="2400"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1304" y="653326"/>
            <a:ext cx="3958448" cy="5887882"/>
          </a:xfrm>
        </p:spPr>
      </p:pic>
    </p:spTree>
    <p:extLst>
      <p:ext uri="{BB962C8B-B14F-4D97-AF65-F5344CB8AC3E}">
        <p14:creationId xmlns:p14="http://schemas.microsoft.com/office/powerpoint/2010/main" val="1208786557"/>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5323" y="237269"/>
            <a:ext cx="6716111" cy="1560716"/>
          </a:xfrm>
        </p:spPr>
        <p:txBody>
          <a:bodyPr>
            <a:normAutofit/>
          </a:bodyPr>
          <a:lstStyle/>
          <a:p>
            <a:r>
              <a:rPr lang="en-US" i="1" dirty="0" smtClean="0"/>
              <a:t>Catching Fire</a:t>
            </a:r>
            <a:r>
              <a:rPr lang="en-US" dirty="0" smtClean="0"/>
              <a:t/>
            </a:r>
            <a:br>
              <a:rPr lang="en-US" dirty="0" smtClean="0"/>
            </a:br>
            <a:r>
              <a:rPr lang="en-US" dirty="0" smtClean="0"/>
              <a:t>by </a:t>
            </a:r>
            <a:r>
              <a:rPr lang="en-US" dirty="0" smtClean="0"/>
              <a:t>Suzanne Collins</a:t>
            </a:r>
            <a:endParaRPr lang="en-US" dirty="0"/>
          </a:p>
        </p:txBody>
      </p:sp>
      <p:sp>
        <p:nvSpPr>
          <p:cNvPr id="4" name="Content Placeholder 3"/>
          <p:cNvSpPr>
            <a:spLocks noGrp="1"/>
          </p:cNvSpPr>
          <p:nvPr>
            <p:ph sz="half" idx="2"/>
          </p:nvPr>
        </p:nvSpPr>
        <p:spPr>
          <a:xfrm>
            <a:off x="4477407" y="1954924"/>
            <a:ext cx="7551683" cy="4903076"/>
          </a:xfrm>
        </p:spPr>
        <p:txBody>
          <a:bodyPr>
            <a:normAutofit fontScale="55000" lnSpcReduction="20000"/>
          </a:bodyPr>
          <a:lstStyle/>
          <a:p>
            <a:pPr marL="0" indent="0">
              <a:buNone/>
            </a:pPr>
            <a:r>
              <a:rPr lang="en-US" sz="4500" dirty="0" smtClean="0"/>
              <a:t>At the beginning of the second book in </a:t>
            </a:r>
            <a:r>
              <a:rPr lang="en-US" sz="4500" i="1" dirty="0" smtClean="0"/>
              <a:t>The Hunger Games </a:t>
            </a:r>
            <a:r>
              <a:rPr lang="en-US" sz="4500" dirty="0" smtClean="0"/>
              <a:t>series, Katniss has just returned to District 12.  She should be happy. Yet </a:t>
            </a:r>
            <a:r>
              <a:rPr lang="en-US" sz="4500" dirty="0"/>
              <a:t>nothing is the way Katniss wishes it to be. Gale holds her at an icy distance. </a:t>
            </a:r>
            <a:r>
              <a:rPr lang="en-US" sz="4500" dirty="0" err="1"/>
              <a:t>Peeta</a:t>
            </a:r>
            <a:r>
              <a:rPr lang="en-US" sz="4500" dirty="0"/>
              <a:t> has turned his back on her completely. And there are whispers of a rebellion against the Capitol - a rebellion that Katniss and </a:t>
            </a:r>
            <a:r>
              <a:rPr lang="en-US" sz="4500" dirty="0" err="1"/>
              <a:t>Peeta</a:t>
            </a:r>
            <a:r>
              <a:rPr lang="en-US" sz="4500" dirty="0"/>
              <a:t> may have helped create.</a:t>
            </a:r>
            <a:br>
              <a:rPr lang="en-US" sz="4500" dirty="0"/>
            </a:br>
            <a:r>
              <a:rPr lang="en-US" sz="4500" dirty="0"/>
              <a:t/>
            </a:r>
            <a:br>
              <a:rPr lang="en-US" sz="4500" dirty="0"/>
            </a:br>
            <a:r>
              <a:rPr lang="en-US" sz="4500" dirty="0"/>
              <a:t>Much to her shock, Katniss has fueled an unrest she's afraid she cannot stop. And what scares her even more is that she's not entirely convinced she should try. As time draws near for Katniss and </a:t>
            </a:r>
            <a:r>
              <a:rPr lang="en-US" sz="4500" dirty="0" err="1"/>
              <a:t>Peeta</a:t>
            </a:r>
            <a:r>
              <a:rPr lang="en-US" sz="4500" dirty="0"/>
              <a:t> to visit the districts on the Capitol's cruel Victory Tour, the stakes are higher than ever. </a:t>
            </a:r>
            <a:br>
              <a:rPr lang="en-US" sz="4500" dirty="0"/>
            </a:br>
            <a:r>
              <a:rPr lang="en-US" sz="2800" dirty="0"/>
              <a:t/>
            </a:r>
            <a:br>
              <a:rPr lang="en-US" sz="2800" dirty="0"/>
            </a:br>
            <a:r>
              <a:rPr lang="en-US" sz="2800" dirty="0" smtClean="0"/>
              <a:t>.</a:t>
            </a:r>
            <a:endParaRPr lang="en-US" sz="28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06242" y="482106"/>
            <a:ext cx="3897744" cy="6015520"/>
          </a:xfrm>
        </p:spPr>
      </p:pic>
    </p:spTree>
    <p:extLst>
      <p:ext uri="{BB962C8B-B14F-4D97-AF65-F5344CB8AC3E}">
        <p14:creationId xmlns:p14="http://schemas.microsoft.com/office/powerpoint/2010/main" val="693508330"/>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5448" y="430339"/>
            <a:ext cx="6172200" cy="1303867"/>
          </a:xfrm>
        </p:spPr>
        <p:txBody>
          <a:bodyPr>
            <a:normAutofit/>
          </a:bodyPr>
          <a:lstStyle/>
          <a:p>
            <a:r>
              <a:rPr lang="en-US" sz="4800" i="1" dirty="0" smtClean="0"/>
              <a:t>The Maze Runner</a:t>
            </a:r>
            <a:r>
              <a:rPr lang="en-US" sz="4800" i="1" dirty="0" smtClean="0"/>
              <a:t/>
            </a:r>
            <a:br>
              <a:rPr lang="en-US" sz="4800" i="1" dirty="0" smtClean="0"/>
            </a:br>
            <a:r>
              <a:rPr lang="en-US" dirty="0" smtClean="0"/>
              <a:t>by James </a:t>
            </a:r>
            <a:r>
              <a:rPr lang="en-US" dirty="0" err="1" smtClean="0"/>
              <a:t>Dashner</a:t>
            </a:r>
            <a:endParaRPr lang="en-US" dirty="0"/>
          </a:p>
        </p:txBody>
      </p:sp>
      <p:sp>
        <p:nvSpPr>
          <p:cNvPr id="19" name="Content Placeholder 18"/>
          <p:cNvSpPr>
            <a:spLocks noGrp="1"/>
          </p:cNvSpPr>
          <p:nvPr>
            <p:ph sz="half" idx="2"/>
          </p:nvPr>
        </p:nvSpPr>
        <p:spPr>
          <a:xfrm>
            <a:off x="173421" y="1970689"/>
            <a:ext cx="7644119" cy="4713889"/>
          </a:xfrm>
          <a:ln w="38100">
            <a:solidFill>
              <a:srgbClr val="FFC000"/>
            </a:solidFill>
          </a:ln>
        </p:spPr>
        <p:txBody>
          <a:bodyPr>
            <a:normAutofit lnSpcReduction="10000"/>
          </a:bodyPr>
          <a:lstStyle/>
          <a:p>
            <a:pPr marL="0" indent="0">
              <a:buNone/>
            </a:pPr>
            <a:r>
              <a:rPr lang="en-US" dirty="0"/>
              <a:t>When Thomas wakes up in the lift, the only thing he can remember is his name. He’s surrounded by strangers—boys whose memories are also gone.</a:t>
            </a:r>
            <a:br>
              <a:rPr lang="en-US" dirty="0"/>
            </a:br>
            <a:r>
              <a:rPr lang="en-US" dirty="0"/>
              <a:t/>
            </a:r>
            <a:br>
              <a:rPr lang="en-US" dirty="0"/>
            </a:br>
            <a:r>
              <a:rPr lang="en-US" i="1" dirty="0"/>
              <a:t>Nice to meet </a:t>
            </a:r>
            <a:r>
              <a:rPr lang="en-US" i="1" dirty="0" err="1"/>
              <a:t>ya</a:t>
            </a:r>
            <a:r>
              <a:rPr lang="en-US" i="1" dirty="0"/>
              <a:t>, shank. Welcome to the Glade.</a:t>
            </a:r>
            <a:r>
              <a:rPr lang="en-US" dirty="0"/>
              <a:t/>
            </a:r>
            <a:br>
              <a:rPr lang="en-US" dirty="0"/>
            </a:br>
            <a:r>
              <a:rPr lang="en-US" dirty="0"/>
              <a:t/>
            </a:r>
            <a:br>
              <a:rPr lang="en-US" dirty="0"/>
            </a:br>
            <a:r>
              <a:rPr lang="en-US" dirty="0"/>
              <a:t>Outside the towering stone walls that surround the Glade is a limitless, ever-changing maze. It’s the only way out—and no one’s ever made it through alive.</a:t>
            </a:r>
            <a:br>
              <a:rPr lang="en-US" dirty="0"/>
            </a:br>
            <a:r>
              <a:rPr lang="en-US" dirty="0"/>
              <a:t/>
            </a:r>
            <a:br>
              <a:rPr lang="en-US" dirty="0"/>
            </a:br>
            <a:r>
              <a:rPr lang="en-US" i="1" dirty="0"/>
              <a:t>Everything is going to change.</a:t>
            </a:r>
            <a:r>
              <a:rPr lang="en-US" dirty="0"/>
              <a:t/>
            </a:r>
            <a:br>
              <a:rPr lang="en-US" dirty="0"/>
            </a:br>
            <a:r>
              <a:rPr lang="en-US" dirty="0"/>
              <a:t/>
            </a:r>
            <a:br>
              <a:rPr lang="en-US" dirty="0"/>
            </a:br>
            <a:r>
              <a:rPr lang="en-US" dirty="0"/>
              <a:t>Then a girl arrives. The first girl ever. And the message she delivers is terrifying.</a:t>
            </a:r>
            <a:br>
              <a:rPr lang="en-US" dirty="0"/>
            </a:br>
            <a:r>
              <a:rPr lang="en-US" dirty="0"/>
              <a:t/>
            </a:r>
            <a:br>
              <a:rPr lang="en-US" dirty="0"/>
            </a:br>
            <a:r>
              <a:rPr lang="en-US" dirty="0"/>
              <a:t>Remember. Survive. Run.</a:t>
            </a: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817541" y="292922"/>
            <a:ext cx="4022362" cy="6074037"/>
          </a:xfrm>
        </p:spPr>
      </p:pic>
    </p:spTree>
    <p:extLst>
      <p:ext uri="{BB962C8B-B14F-4D97-AF65-F5344CB8AC3E}">
        <p14:creationId xmlns:p14="http://schemas.microsoft.com/office/powerpoint/2010/main" val="2395274798"/>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33" y="267135"/>
            <a:ext cx="6949964" cy="1303867"/>
          </a:xfrm>
        </p:spPr>
        <p:txBody>
          <a:bodyPr>
            <a:normAutofit/>
          </a:bodyPr>
          <a:lstStyle/>
          <a:p>
            <a:r>
              <a:rPr lang="en-US" i="1" dirty="0" smtClean="0"/>
              <a:t>The House of the Scorpion </a:t>
            </a:r>
            <a:r>
              <a:rPr lang="en-US" dirty="0" smtClean="0"/>
              <a:t>by Nancy Farmer</a:t>
            </a:r>
            <a:endParaRPr lang="en-US" dirty="0"/>
          </a:p>
        </p:txBody>
      </p:sp>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567448" y="424790"/>
            <a:ext cx="4020207" cy="6043035"/>
          </a:xfrm>
          <a:noFill/>
        </p:spPr>
      </p:pic>
      <p:sp>
        <p:nvSpPr>
          <p:cNvPr id="7" name="Content Placeholder 6"/>
          <p:cNvSpPr>
            <a:spLocks noGrp="1"/>
          </p:cNvSpPr>
          <p:nvPr>
            <p:ph sz="half" idx="2"/>
          </p:nvPr>
        </p:nvSpPr>
        <p:spPr>
          <a:xfrm>
            <a:off x="412532" y="2011045"/>
            <a:ext cx="6697715" cy="4456780"/>
          </a:xfrm>
        </p:spPr>
        <p:txBody>
          <a:bodyPr>
            <a:normAutofit/>
          </a:bodyPr>
          <a:lstStyle/>
          <a:p>
            <a:pPr marL="0" indent="0">
              <a:buNone/>
            </a:pPr>
            <a:r>
              <a:rPr lang="en-US" sz="3200" dirty="0"/>
              <a:t>Matteo </a:t>
            </a:r>
            <a:r>
              <a:rPr lang="en-US" sz="3200" dirty="0" err="1"/>
              <a:t>Alacran</a:t>
            </a:r>
            <a:r>
              <a:rPr lang="en-US" sz="3200" dirty="0"/>
              <a:t> was not born; he was harvested with the DNA from El Patron, lord of a country called Opium. Can a boy who was bred to guarantee another’s survival find his own purpose in life? And can he ever be free?</a:t>
            </a:r>
          </a:p>
        </p:txBody>
      </p:sp>
    </p:spTree>
    <p:extLst>
      <p:ext uri="{BB962C8B-B14F-4D97-AF65-F5344CB8AC3E}">
        <p14:creationId xmlns:p14="http://schemas.microsoft.com/office/powerpoint/2010/main" val="3303786189"/>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619297" y="378372"/>
            <a:ext cx="7572703" cy="1418897"/>
          </a:xfrm>
        </p:spPr>
        <p:txBody>
          <a:bodyPr>
            <a:normAutofit fontScale="92500" lnSpcReduction="10000"/>
          </a:bodyPr>
          <a:lstStyle/>
          <a:p>
            <a:r>
              <a:rPr lang="en-US" sz="4800" i="1" dirty="0" smtClean="0">
                <a:solidFill>
                  <a:schemeClr val="bg1"/>
                </a:solidFill>
              </a:rPr>
              <a:t>The Testing </a:t>
            </a:r>
          </a:p>
          <a:p>
            <a:r>
              <a:rPr lang="en-US" sz="4800" dirty="0" smtClean="0">
                <a:solidFill>
                  <a:schemeClr val="bg1"/>
                </a:solidFill>
              </a:rPr>
              <a:t>by Joelle Charbonneau</a:t>
            </a:r>
            <a:endParaRPr lang="en-US" sz="3000" dirty="0" smtClean="0">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730" y="603504"/>
            <a:ext cx="4000500" cy="6032500"/>
          </a:xfrm>
          <a:prstGeom prst="rect">
            <a:avLst/>
          </a:prstGeom>
        </p:spPr>
      </p:pic>
      <p:sp>
        <p:nvSpPr>
          <p:cNvPr id="7" name="TextBox 6"/>
          <p:cNvSpPr txBox="1"/>
          <p:nvPr/>
        </p:nvSpPr>
        <p:spPr>
          <a:xfrm>
            <a:off x="4514193" y="1939159"/>
            <a:ext cx="7677807" cy="4524315"/>
          </a:xfrm>
          <a:prstGeom prst="rect">
            <a:avLst/>
          </a:prstGeom>
          <a:noFill/>
        </p:spPr>
        <p:txBody>
          <a:bodyPr wrap="square" rtlCol="0">
            <a:spAutoFit/>
          </a:bodyPr>
          <a:lstStyle/>
          <a:p>
            <a:r>
              <a:rPr lang="en-US" sz="2400" dirty="0"/>
              <a:t>The Seven Stages War left much of the planet a charred wasteland. The future belongs to the next generation’s chosen few who must rebuild it. But to enter this elite group, candidates must first pass The Testing—their one chance at a college education and a rewarding career. </a:t>
            </a:r>
            <a:br>
              <a:rPr lang="en-US" sz="2400" dirty="0"/>
            </a:br>
            <a:r>
              <a:rPr lang="en-US" sz="2400" dirty="0"/>
              <a:t/>
            </a:r>
            <a:br>
              <a:rPr lang="en-US" sz="2400" dirty="0"/>
            </a:br>
            <a:r>
              <a:rPr lang="en-US" sz="2400" dirty="0"/>
              <a:t>Cia Vale is honored to be chosen as a Testing candidate; eager to prove her worthiness as a University student and future leader of the United Commonwealth. But on the eve of her departure, her father’s advice hints at a darker side to her upcoming studies--trust no one. </a:t>
            </a:r>
            <a:r>
              <a:rPr lang="en-US" sz="2400" dirty="0" smtClean="0"/>
              <a:t>But how can Cia survive when she isn’t able to rely on anyone?</a:t>
            </a:r>
            <a:endParaRPr lang="en-US" sz="2400" dirty="0"/>
          </a:p>
        </p:txBody>
      </p:sp>
    </p:spTree>
    <p:extLst>
      <p:ext uri="{BB962C8B-B14F-4D97-AF65-F5344CB8AC3E}">
        <p14:creationId xmlns:p14="http://schemas.microsoft.com/office/powerpoint/2010/main" val="80576037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974" y="430339"/>
            <a:ext cx="5929619" cy="1303867"/>
          </a:xfrm>
        </p:spPr>
        <p:txBody>
          <a:bodyPr>
            <a:normAutofit/>
          </a:bodyPr>
          <a:lstStyle/>
          <a:p>
            <a:r>
              <a:rPr lang="en-US" i="1" dirty="0" err="1" smtClean="0"/>
              <a:t>Uglies</a:t>
            </a:r>
            <a:r>
              <a:rPr lang="en-US" i="1" dirty="0" smtClean="0"/>
              <a:t> </a:t>
            </a:r>
            <a:br>
              <a:rPr lang="en-US" i="1" dirty="0" smtClean="0"/>
            </a:br>
            <a:r>
              <a:rPr lang="en-US" dirty="0" smtClean="0"/>
              <a:t>by Scott </a:t>
            </a:r>
            <a:r>
              <a:rPr lang="en-US" dirty="0" err="1" smtClean="0"/>
              <a:t>Westerfeld</a:t>
            </a:r>
            <a:endParaRPr lang="en-US" dirty="0"/>
          </a:p>
        </p:txBody>
      </p:sp>
      <p:sp>
        <p:nvSpPr>
          <p:cNvPr id="3" name="Content Placeholder 2"/>
          <p:cNvSpPr>
            <a:spLocks noGrp="1"/>
          </p:cNvSpPr>
          <p:nvPr>
            <p:ph sz="half" idx="1"/>
          </p:nvPr>
        </p:nvSpPr>
        <p:spPr>
          <a:xfrm>
            <a:off x="173421" y="1939159"/>
            <a:ext cx="6982334" cy="4706991"/>
          </a:xfrm>
          <a:noFill/>
        </p:spPr>
        <p:txBody>
          <a:bodyPr>
            <a:noAutofit/>
          </a:bodyPr>
          <a:lstStyle/>
          <a:p>
            <a:pPr marL="0" indent="0">
              <a:buNone/>
            </a:pPr>
            <a:r>
              <a:rPr lang="en-US" sz="2500" dirty="0"/>
              <a:t>Tally is about to turn sixteen, and she can't wait. In just a few weeks she'll have the operation that will turn her from a repellent ugly into a stunning pretty. And as a pretty, she'll be catapulted into a high-tech paradise where her only job is to have fun.</a:t>
            </a:r>
            <a:br>
              <a:rPr lang="en-US" sz="2500" dirty="0"/>
            </a:br>
            <a:r>
              <a:rPr lang="en-US" sz="2500" dirty="0"/>
              <a:t/>
            </a:r>
            <a:br>
              <a:rPr lang="en-US" sz="2500" dirty="0"/>
            </a:br>
            <a:r>
              <a:rPr lang="en-US" sz="2500" dirty="0"/>
              <a:t>But Tally's new friend Shay isn't sure she wants to become a pretty. When Shay runs away, Tally learns about a whole new side of the pretty world-- and it isn't very pretty. The authorities offer Tally a choice: find her friend and turn her in, or never turn pretty at all. Tally's choice will change her world forever...</a:t>
            </a:r>
            <a:endParaRPr lang="en-US" sz="2500"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55755" y="430339"/>
            <a:ext cx="4431900" cy="6215811"/>
          </a:xfrm>
        </p:spPr>
      </p:pic>
    </p:spTree>
    <p:extLst>
      <p:ext uri="{BB962C8B-B14F-4D97-AF65-F5344CB8AC3E}">
        <p14:creationId xmlns:p14="http://schemas.microsoft.com/office/powerpoint/2010/main" val="4087461324"/>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ysClr val="windowText" lastClr="000000"/>
      </a:dk1>
      <a:lt1>
        <a:sysClr val="window" lastClr="FFFFFF"/>
      </a:lt1>
      <a:dk2>
        <a:srgbClr val="323232"/>
      </a:dk2>
      <a:lt2>
        <a:srgbClr val="E3DED1"/>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tint val="98000"/>
              </a:schemeClr>
              <a:schemeClr val="phClr">
                <a:tint val="99000"/>
                <a:shade val="96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C3935CB6-B0E3-44A7-AB37-996D901F73AB}"/>
    </a:ext>
  </a:extLst>
</a:theme>
</file>

<file path=docProps/app.xml><?xml version="1.0" encoding="utf-8"?>
<Properties xmlns="http://schemas.openxmlformats.org/officeDocument/2006/extended-properties" xmlns:vt="http://schemas.openxmlformats.org/officeDocument/2006/docPropsVTypes">
  <Template>TM03090430[[fn=Banded]]</Template>
  <TotalTime>132</TotalTime>
  <Words>474</Words>
  <Application>Microsoft Office PowerPoint</Application>
  <PresentationFormat>Widescreen</PresentationFormat>
  <Paragraphs>18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Castellar</vt:lpstr>
      <vt:lpstr>Corbel</vt:lpstr>
      <vt:lpstr>Tekton Pro Ext</vt:lpstr>
      <vt:lpstr>Wingdings</vt:lpstr>
      <vt:lpstr>Banded</vt:lpstr>
      <vt:lpstr>Dystopian Book Talk</vt:lpstr>
      <vt:lpstr>The Giver by Lois Lowry</vt:lpstr>
      <vt:lpstr>PowerPoint Presentation</vt:lpstr>
      <vt:lpstr>The Hunger Games  by Suzanne Collins</vt:lpstr>
      <vt:lpstr>Catching Fire by Suzanne Collins</vt:lpstr>
      <vt:lpstr>The Maze Runner by James Dashner</vt:lpstr>
      <vt:lpstr>The House of the Scorpion by Nancy Farmer</vt:lpstr>
      <vt:lpstr>PowerPoint Presentation</vt:lpstr>
      <vt:lpstr>Uglies  by Scott Westerfeld</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 Nonfiction Book Talk</dc:title>
  <dc:creator>AprilLee</dc:creator>
  <cp:lastModifiedBy>Alyson Newhouse</cp:lastModifiedBy>
  <cp:revision>22</cp:revision>
  <dcterms:created xsi:type="dcterms:W3CDTF">2016-09-08T15:09:22Z</dcterms:created>
  <dcterms:modified xsi:type="dcterms:W3CDTF">2016-10-21T16:01:27Z</dcterms:modified>
</cp:coreProperties>
</file>